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y="5143500" cx="9144000"/>
  <p:notesSz cx="6858000" cy="9144000"/>
  <p:embeddedFontLst>
    <p:embeddedFont>
      <p:font typeface="Old Standard TT"/>
      <p:regular r:id="rId52"/>
      <p:bold r:id="rId53"/>
      <p: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font" Target="fonts/OldStandardTT-bold.fntdata"/><Relationship Id="rId52" Type="http://schemas.openxmlformats.org/officeDocument/2006/relationships/font" Target="fonts/OldStandardTT-regular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schemas.openxmlformats.org/officeDocument/2006/relationships/font" Target="fonts/OldStandardT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 contornar esses dois problemas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Nicolas: trocar maleável por versátil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Amplamente utilizado em embalagens de bebidas, remédios e cosméticos do mundo todo, bem como na indústria textil na fabricação de tecidos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Termoplástico viscoso a altas temperaturas (250-270°C), podendo ser conformado e moldado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Temos dois grandes problemas que tornam a reciclagem do PET pouco atraente se comparado com outros materiais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Pela densidade do material e formato das embalagens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highlight>
                  <a:srgbClr val="FFFFFF"/>
                </a:highlight>
              </a:rPr>
              <a:t>Densidade = 1,38 g/cm³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indústria </a:t>
            </a:r>
            <a:r>
              <a:rPr lang="pt-BR">
                <a:highlight>
                  <a:srgbClr val="FFFFFF"/>
                </a:highlight>
              </a:rPr>
              <a:t>têxtil acaba sendo responsável pelo uso 40% de todo PET reciclado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Shape 11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Shape 1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hape 16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Shape 17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Shape 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Shape 41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Shape 4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g"/><Relationship Id="rId4" Type="http://schemas.openxmlformats.org/officeDocument/2006/relationships/image" Target="../media/image1.jpg"/><Relationship Id="rId5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Relationship Id="rId4" Type="http://schemas.openxmlformats.org/officeDocument/2006/relationships/image" Target="../media/image2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Relationship Id="rId4" Type="http://schemas.openxmlformats.org/officeDocument/2006/relationships/image" Target="../media/image23.jpg"/><Relationship Id="rId5" Type="http://schemas.openxmlformats.org/officeDocument/2006/relationships/image" Target="../media/image26.jpg"/><Relationship Id="rId6" Type="http://schemas.openxmlformats.org/officeDocument/2006/relationships/image" Target="../media/image22.jpg"/><Relationship Id="rId7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jpg"/><Relationship Id="rId4" Type="http://schemas.openxmlformats.org/officeDocument/2006/relationships/image" Target="../media/image34.jpg"/><Relationship Id="rId5" Type="http://schemas.openxmlformats.org/officeDocument/2006/relationships/image" Target="../media/image25.jpg"/><Relationship Id="rId6" Type="http://schemas.openxmlformats.org/officeDocument/2006/relationships/image" Target="../media/image31.png"/><Relationship Id="rId7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6.jpg"/><Relationship Id="rId4" Type="http://schemas.openxmlformats.org/officeDocument/2006/relationships/image" Target="../media/image42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ctrTitle"/>
          </p:nvPr>
        </p:nvSpPr>
        <p:spPr>
          <a:xfrm>
            <a:off x="512700" y="2542225"/>
            <a:ext cx="8118600" cy="73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Triturador de plástico PET</a:t>
            </a:r>
            <a:endParaRPr/>
          </a:p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555300" y="3773350"/>
            <a:ext cx="2412600" cy="12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Álvaro Neto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Gabriel Marques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Henrique Battú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type="ctrTitle"/>
          </p:nvPr>
        </p:nvSpPr>
        <p:spPr>
          <a:xfrm>
            <a:off x="512700" y="275050"/>
            <a:ext cx="8118600" cy="128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4</a:t>
            </a:r>
            <a:r>
              <a:rPr lang="pt-BR" sz="4000"/>
              <a:t>°</a:t>
            </a:r>
            <a:r>
              <a:rPr lang="pt-BR" sz="4000"/>
              <a:t> Período de Eletromecânica SENAI Londrina</a:t>
            </a:r>
            <a:endParaRPr sz="4000"/>
          </a:p>
        </p:txBody>
      </p:sp>
      <p:sp>
        <p:nvSpPr>
          <p:cNvPr id="62" name="Shape 62"/>
          <p:cNvSpPr txBox="1"/>
          <p:nvPr/>
        </p:nvSpPr>
        <p:spPr>
          <a:xfrm>
            <a:off x="2967900" y="3773350"/>
            <a:ext cx="2680800" cy="12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Lucas Lima</a:t>
            </a:r>
            <a:endParaRPr sz="24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Nicolas Borini</a:t>
            </a:r>
            <a:endParaRPr sz="24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Wellington Borges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CONTORNAR ESSES PROBLEMAS?</a:t>
            </a:r>
            <a:endParaRPr/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1037850" y="1289050"/>
            <a:ext cx="2377800" cy="7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/>
              <a:t>Compactar</a:t>
            </a:r>
            <a:endParaRPr sz="3000"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300" y="2123500"/>
            <a:ext cx="3271199" cy="21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4666800" y="1327600"/>
            <a:ext cx="41655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Ampliar possibilidades</a:t>
            </a:r>
            <a:endParaRPr/>
          </a:p>
        </p:txBody>
      </p:sp>
      <p:pic>
        <p:nvPicPr>
          <p:cNvPr id="128" name="Shape 128"/>
          <p:cNvPicPr preferRelativeResize="0"/>
          <p:nvPr/>
        </p:nvPicPr>
        <p:blipFill rotWithShape="1">
          <a:blip r:embed="rId4">
            <a:alphaModFix/>
          </a:blip>
          <a:srcRect b="15797" l="0" r="0" t="18598"/>
          <a:stretch/>
        </p:blipFill>
        <p:spPr>
          <a:xfrm>
            <a:off x="5935238" y="3964050"/>
            <a:ext cx="1628625" cy="9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1225" y="2123500"/>
            <a:ext cx="3096650" cy="170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Shape 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700" y="152400"/>
            <a:ext cx="775860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PROJETO</a:t>
            </a:r>
            <a:endParaRPr/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Tarefas </a:t>
            </a:r>
            <a:r>
              <a:rPr lang="pt-BR"/>
              <a:t>distribuídas</a:t>
            </a:r>
            <a:r>
              <a:rPr lang="pt-BR"/>
              <a:t> de acordo com afinidade;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Modelo Kanban utilizado para organizar a realização das tarefas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PROJETO</a:t>
            </a:r>
            <a:endParaRPr/>
          </a:p>
        </p:txBody>
      </p:sp>
      <p:pic>
        <p:nvPicPr>
          <p:cNvPr descr="Kanban board - Wikipedia"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1413" y="1058225"/>
            <a:ext cx="6341185" cy="3780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O PROJETO</a:t>
            </a:r>
            <a:endParaRPr/>
          </a:p>
        </p:txBody>
      </p:sp>
      <p:pic>
        <p:nvPicPr>
          <p:cNvPr descr="trello.png" id="152" name="Shape 152"/>
          <p:cNvPicPr preferRelativeResize="0"/>
          <p:nvPr/>
        </p:nvPicPr>
        <p:blipFill rotWithShape="1">
          <a:blip r:embed="rId3">
            <a:alphaModFix/>
          </a:blip>
          <a:srcRect b="0" l="0" r="41342" t="0"/>
          <a:stretch/>
        </p:blipFill>
        <p:spPr>
          <a:xfrm>
            <a:off x="2699825" y="0"/>
            <a:ext cx="484019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TAREFAS</a:t>
            </a:r>
            <a:endParaRPr/>
          </a:p>
        </p:txBody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Estudar sobre o plástico PET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Definir força necessária para triturar garrafas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Dimensionar potência do motor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Dimensionar modelo de transmissão de movimento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TAREFAS</a:t>
            </a:r>
            <a:endParaRPr/>
          </a:p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</a:pPr>
            <a:r>
              <a:rPr lang="pt-BR"/>
              <a:t>Desenhar a máquina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Desenvolver lógica de funcionamento da máquina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</a:t>
            </a:r>
            <a:r>
              <a:rPr lang="pt-BR"/>
              <a:t> de Secção da Garrafa PET</a:t>
            </a:r>
            <a:endParaRPr/>
          </a:p>
        </p:txBody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311700" y="1359450"/>
            <a:ext cx="8520600" cy="242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Dados             	Descrição      	             Valore/Unidades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Sc                	Secção da garrafa       	(valor a ser calculado)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D                 	Diâmetro externo                  	25mm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d                  	Diâmetro interno                  	22mm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Sc=π(D²-d²)/4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Sc=π(25mm²- 22mm²)/4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Sc= 442.965mm²/4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Sc=110.741mm²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Sc=110mm²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Cálculo</a:t>
            </a:r>
            <a:r>
              <a:rPr lang="pt-BR"/>
              <a:t> da Força</a:t>
            </a:r>
            <a:endParaRPr/>
          </a:p>
        </p:txBody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311696" y="8731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Descrição                           	índice                  unidade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Resistência a tração             	  57                          Mpa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Tensão de ruptura               	60,83                       Mpa 	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Deformação                     	           20-100             	%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Dados                       	  Descrições                        	Valores/Unidades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200">
                <a:latin typeface="Arial"/>
                <a:ea typeface="Arial"/>
                <a:cs typeface="Arial"/>
                <a:sym typeface="Arial"/>
              </a:rPr>
              <a:t>F                             	carga aplicada                 	     (valor a ser calculado)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Trab                           	tensão trabalho                   	  611,83kgf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  Sc                           	secção da garrafa                 	   110mm²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Onde: 60Mpa= 611,83kgf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F= Ttrab.Sc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F= 611,83 x 110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latin typeface="Arial"/>
                <a:ea typeface="Arial"/>
                <a:cs typeface="Arial"/>
                <a:sym typeface="Arial"/>
              </a:rPr>
              <a:t>F= 67,301kgf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Aço 1050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material escolhido para confecção das lâminas e do eixo foi o aço 1050 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O aço 1050 possui médio teor de carbono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Possui excelentes propriedades mecânicas</a:t>
            </a:r>
            <a:endParaRPr/>
          </a:p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Tem fácil manejo na hora de usinar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Projetar um triturador de plástico PET com acionamento automatizado utilizando Arduino.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Aço 1050</a:t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aço 1050 com todas as suas propriedades consegue abranger diversas funções na indústria com várias finalidades como: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Eixo;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Peças forjadas;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Engrenagens;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Lâminas;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/>
              <a:t>Componentes estruturais de máquinas.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Aço 1050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Sua resistência, durabilidade e fácil usinagem e vários outros fatores, fez com que ele fosse a escolha ideal de material para a fabricação dos componentes do triturador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TRANSMISSÃO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-4" y="1284314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Fácil manutenção 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Adequado a força de trabalho exigida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R</a:t>
            </a:r>
            <a:r>
              <a:rPr lang="pt-BR"/>
              <a:t>esistência</a:t>
            </a:r>
            <a:r>
              <a:rPr lang="pt-BR"/>
              <a:t> dos materiais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TRANSMISSÃO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Inspiração </a:t>
            </a:r>
            <a:endParaRPr/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900" y="1701763"/>
            <a:ext cx="4648200" cy="286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TRANSMISSÃO</a:t>
            </a:r>
            <a:endParaRPr/>
          </a:p>
        </p:txBody>
      </p:sp>
      <p:pic>
        <p:nvPicPr>
          <p:cNvPr descr="sla21.JPG" id="213" name="Shape 213"/>
          <p:cNvPicPr preferRelativeResize="0"/>
          <p:nvPr/>
        </p:nvPicPr>
        <p:blipFill rotWithShape="1">
          <a:blip r:embed="rId3">
            <a:alphaModFix/>
          </a:blip>
          <a:srcRect b="0" l="28364" r="26860" t="0"/>
          <a:stretch/>
        </p:blipFill>
        <p:spPr>
          <a:xfrm>
            <a:off x="2278523" y="952675"/>
            <a:ext cx="4391000" cy="391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TRANSMISSÃO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POLIAS</a:t>
            </a:r>
            <a:endParaRPr/>
          </a:p>
        </p:txBody>
      </p:sp>
      <p:pic>
        <p:nvPicPr>
          <p:cNvPr descr="pulleys.JPG"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4238" y="1462500"/>
            <a:ext cx="5255923" cy="2956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TRANSMISSÃO</a:t>
            </a:r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11700" y="10582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CORREIAS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Shape 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25" y="1474950"/>
            <a:ext cx="4974575" cy="339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1788" y="1949575"/>
            <a:ext cx="3171825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311700" y="10582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Pensada na proteção do operador durante o funcionamento</a:t>
            </a:r>
            <a:endParaRPr/>
          </a:p>
        </p:txBody>
      </p:sp>
      <p:sp>
        <p:nvSpPr>
          <p:cNvPr id="234" name="Shape 23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ACIONAMENTO DA MÁQUINA</a:t>
            </a:r>
            <a:endParaRPr/>
          </a:p>
        </p:txBody>
      </p:sp>
      <p:pic>
        <p:nvPicPr>
          <p:cNvPr id="235" name="Shape 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5225" y="97775"/>
            <a:ext cx="1460576" cy="129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 rotWithShape="1">
          <a:blip r:embed="rId4">
            <a:alphaModFix/>
          </a:blip>
          <a:srcRect b="16130" l="5571" r="51829" t="12399"/>
          <a:stretch/>
        </p:blipFill>
        <p:spPr>
          <a:xfrm>
            <a:off x="6941075" y="1557300"/>
            <a:ext cx="2028900" cy="1708500"/>
          </a:xfrm>
          <a:prstGeom prst="triangle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30501" y="3346033"/>
            <a:ext cx="1850025" cy="16238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7.JPG" id="238" name="Shape 238"/>
          <p:cNvPicPr preferRelativeResize="0"/>
          <p:nvPr/>
        </p:nvPicPr>
        <p:blipFill rotWithShape="1">
          <a:blip r:embed="rId6">
            <a:alphaModFix/>
          </a:blip>
          <a:srcRect b="0" l="30864" r="31895" t="0"/>
          <a:stretch/>
        </p:blipFill>
        <p:spPr>
          <a:xfrm>
            <a:off x="4502826" y="2177588"/>
            <a:ext cx="2028899" cy="22778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18.JPG" id="239" name="Shape 239"/>
          <p:cNvPicPr preferRelativeResize="0"/>
          <p:nvPr/>
        </p:nvPicPr>
        <p:blipFill rotWithShape="1">
          <a:blip r:embed="rId7">
            <a:alphaModFix/>
          </a:blip>
          <a:srcRect b="0" l="25587" r="24279" t="0"/>
          <a:stretch/>
        </p:blipFill>
        <p:spPr>
          <a:xfrm>
            <a:off x="499225" y="1817736"/>
            <a:ext cx="3594250" cy="29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luxograma-maquina.jpeg" id="244" name="Shape 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637" y="389113"/>
            <a:ext cx="5538725" cy="436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le:Barbone Arduino Uno.jpg - Wikimedia Commons" id="249" name="Shape 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990000" cy="2242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Reed switch (aka).jpg - Wikimedia Commons" id="250" name="Shape 2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000" y="442475"/>
            <a:ext cx="5834775" cy="13575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:LDR-gs-2012.jpg - Wikimedia Commons" id="251" name="Shape 2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1397" y="2650513"/>
            <a:ext cx="1693103" cy="17744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821_1_H.png" id="252" name="Shape 2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750" y="2171300"/>
            <a:ext cx="2547963" cy="2670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tocoupler-4-channel-5V-relay-module-relay-control-for-Arduino-DSP-AVR-PIC-ARMmmmm.jpg" id="253" name="Shape 2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83170" y="2171300"/>
            <a:ext cx="3276503" cy="26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311700" y="11160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ial"/>
              <a:buChar char="●"/>
            </a:pPr>
            <a:r>
              <a:rPr b="1" lang="pt-BR" sz="2600"/>
              <a:t>Politereftalato de Etileno ou PET</a:t>
            </a:r>
            <a:endParaRPr b="1" sz="2600"/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pt-BR" sz="1800"/>
              <a:t>Resina </a:t>
            </a:r>
            <a:r>
              <a:rPr lang="pt-BR" sz="1800" u="sng"/>
              <a:t>termoplástica</a:t>
            </a:r>
            <a:r>
              <a:rPr lang="pt-BR" sz="1800"/>
              <a:t> (poliéster);</a:t>
            </a:r>
            <a:endParaRPr sz="1800"/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pt-BR" sz="1800"/>
              <a:t>Alta resistência mecânica e química;</a:t>
            </a:r>
            <a:endParaRPr sz="1800"/>
          </a:p>
          <a:p>
            <a:pPr indent="-342900" lvl="1" marL="9144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○"/>
            </a:pPr>
            <a:r>
              <a:rPr lang="pt-BR" sz="1800"/>
              <a:t>Baixo custo de produção;</a:t>
            </a:r>
            <a:endParaRPr sz="1800"/>
          </a:p>
        </p:txBody>
      </p:sp>
      <p:pic>
        <p:nvPicPr>
          <p:cNvPr descr="7fd82deadb2341be9b6b6322d96c363a.jpg"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1225" y="3319703"/>
            <a:ext cx="4151077" cy="1604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2550" y="644075"/>
            <a:ext cx="2719750" cy="203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8850" y="3319700"/>
            <a:ext cx="2552850" cy="16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axresdefault.jpg" id="258" name="Shape 258"/>
          <p:cNvPicPr preferRelativeResize="0"/>
          <p:nvPr/>
        </p:nvPicPr>
        <p:blipFill rotWithShape="1">
          <a:blip r:embed="rId3">
            <a:alphaModFix/>
          </a:blip>
          <a:srcRect b="38400" l="0" r="46737" t="0"/>
          <a:stretch/>
        </p:blipFill>
        <p:spPr>
          <a:xfrm>
            <a:off x="1578416" y="625263"/>
            <a:ext cx="5987175" cy="389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cionamento.bmp" id="263" name="Shape 263"/>
          <p:cNvPicPr preferRelativeResize="0"/>
          <p:nvPr/>
        </p:nvPicPr>
        <p:blipFill rotWithShape="1">
          <a:blip r:embed="rId3">
            <a:alphaModFix/>
          </a:blip>
          <a:srcRect b="0" l="4072" r="46736" t="0"/>
          <a:stretch/>
        </p:blipFill>
        <p:spPr>
          <a:xfrm>
            <a:off x="2000925" y="286300"/>
            <a:ext cx="5142150" cy="457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type="title"/>
          </p:nvPr>
        </p:nvSpPr>
        <p:spPr>
          <a:xfrm>
            <a:off x="311700" y="445025"/>
            <a:ext cx="8520600" cy="10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</a:t>
            </a:r>
            <a:r>
              <a:rPr lang="pt-BR"/>
              <a:t>oftware</a:t>
            </a:r>
            <a:r>
              <a:rPr lang="pt-BR"/>
              <a:t> utilizado para a </a:t>
            </a:r>
            <a:r>
              <a:rPr lang="pt-BR"/>
              <a:t>construção</a:t>
            </a:r>
            <a:r>
              <a:rPr lang="pt-BR"/>
              <a:t> do </a:t>
            </a:r>
            <a:r>
              <a:rPr lang="pt-BR"/>
              <a:t>triturador em 3D Solidworks.</a:t>
            </a:r>
            <a:endParaRPr/>
          </a:p>
        </p:txBody>
      </p:sp>
      <p:sp>
        <p:nvSpPr>
          <p:cNvPr id="269" name="Shape 269"/>
          <p:cNvSpPr txBox="1"/>
          <p:nvPr>
            <p:ph idx="1" type="body"/>
          </p:nvPr>
        </p:nvSpPr>
        <p:spPr>
          <a:xfrm>
            <a:off x="311700" y="159037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90375"/>
            <a:ext cx="8520600" cy="298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r>
              <a:rPr lang="pt-BR"/>
              <a:t> do Solidworks</a:t>
            </a:r>
            <a:endParaRPr/>
          </a:p>
        </p:txBody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x="311700" y="13112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</a:t>
            </a:r>
            <a:r>
              <a:rPr lang="pt-BR"/>
              <a:t>SolidWorks é um software de CAD (computer-aided design), desenvolvida pela SolidWorks Corporation.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Utilizado nas áreas de engenharias, arquitetura, etc.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O solidworks ajuda a simplificar o processo de projetos em 3D, 2D, desenhos técnicos mecânicos e até mesmo simulação de movimentos mecânicos.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do projeto Triturador</a:t>
            </a:r>
            <a:endParaRPr/>
          </a:p>
        </p:txBody>
      </p:sp>
      <p:sp>
        <p:nvSpPr>
          <p:cNvPr id="282" name="Shape 282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  O triturador foi desenvolvido </a:t>
            </a:r>
            <a:r>
              <a:rPr lang="pt-BR"/>
              <a:t>a partir</a:t>
            </a:r>
            <a:r>
              <a:rPr lang="pt-BR"/>
              <a:t> de uma ideia de um projeto “Precious Plastic”</a:t>
            </a:r>
            <a:endParaRPr/>
          </a:p>
        </p:txBody>
      </p:sp>
      <p:pic>
        <p:nvPicPr>
          <p:cNvPr descr="Shredder-image.jpg" id="283" name="Shape 283"/>
          <p:cNvPicPr preferRelativeResize="0"/>
          <p:nvPr/>
        </p:nvPicPr>
        <p:blipFill rotWithShape="1">
          <a:blip r:embed="rId3">
            <a:alphaModFix/>
          </a:blip>
          <a:srcRect b="15114" l="29113" r="31959" t="18826"/>
          <a:stretch/>
        </p:blipFill>
        <p:spPr>
          <a:xfrm>
            <a:off x="1370425" y="1678138"/>
            <a:ext cx="2001835" cy="3397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.JPG" id="284" name="Shape 284"/>
          <p:cNvPicPr preferRelativeResize="0"/>
          <p:nvPr/>
        </p:nvPicPr>
        <p:blipFill rotWithShape="1">
          <a:blip r:embed="rId4">
            <a:alphaModFix/>
          </a:blip>
          <a:srcRect b="13986" l="32310" r="31234" t="17819"/>
          <a:stretch/>
        </p:blipFill>
        <p:spPr>
          <a:xfrm>
            <a:off x="6056225" y="1825975"/>
            <a:ext cx="1855574" cy="3283326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Shape 285"/>
          <p:cNvSpPr txBox="1"/>
          <p:nvPr/>
        </p:nvSpPr>
        <p:spPr>
          <a:xfrm>
            <a:off x="240500" y="1880050"/>
            <a:ext cx="22551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ld Standard TT"/>
                <a:ea typeface="Old Standard TT"/>
                <a:cs typeface="Old Standard TT"/>
                <a:sym typeface="Old Standard TT"/>
              </a:rPr>
              <a:t>Precious</a:t>
            </a:r>
            <a:r>
              <a:rPr lang="pt-BR" sz="2400"/>
              <a:t> </a:t>
            </a:r>
            <a:r>
              <a:rPr lang="pt-BR" sz="2400">
                <a:latin typeface="Old Standard TT"/>
                <a:ea typeface="Old Standard TT"/>
                <a:cs typeface="Old Standard TT"/>
                <a:sym typeface="Old Standard TT"/>
              </a:rPr>
              <a:t>Plastic</a:t>
            </a:r>
            <a:endParaRPr sz="2400"/>
          </a:p>
        </p:txBody>
      </p:sp>
      <p:sp>
        <p:nvSpPr>
          <p:cNvPr id="286" name="Shape 286"/>
          <p:cNvSpPr txBox="1"/>
          <p:nvPr/>
        </p:nvSpPr>
        <p:spPr>
          <a:xfrm>
            <a:off x="4881575" y="1779100"/>
            <a:ext cx="2432700" cy="11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latin typeface="Old Standard TT"/>
                <a:ea typeface="Old Standard TT"/>
                <a:cs typeface="Old Standard TT"/>
                <a:sym typeface="Old Standard TT"/>
              </a:rPr>
              <a:t>Triturador  do Projeto</a:t>
            </a:r>
            <a:endParaRPr sz="24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311700" y="445025"/>
            <a:ext cx="8520600" cy="117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Estrutura corpo triturador AÇO </a:t>
            </a:r>
            <a:r>
              <a:rPr lang="pt-BR"/>
              <a:t>ABNT </a:t>
            </a:r>
            <a:r>
              <a:rPr lang="pt-BR"/>
              <a:t>1020 Solidworks</a:t>
            </a:r>
            <a:endParaRPr/>
          </a:p>
        </p:txBody>
      </p:sp>
      <p:pic>
        <p:nvPicPr>
          <p:cNvPr descr="sla2.JPG" id="292" name="Shape 292"/>
          <p:cNvPicPr preferRelativeResize="0"/>
          <p:nvPr/>
        </p:nvPicPr>
        <p:blipFill rotWithShape="1">
          <a:blip r:embed="rId3">
            <a:alphaModFix/>
          </a:blip>
          <a:srcRect b="0" l="15878" r="15146" t="0"/>
          <a:stretch/>
        </p:blipFill>
        <p:spPr>
          <a:xfrm>
            <a:off x="311700" y="1621325"/>
            <a:ext cx="3959331" cy="30348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la3.JPG" id="293" name="Shape 293"/>
          <p:cNvPicPr preferRelativeResize="0"/>
          <p:nvPr/>
        </p:nvPicPr>
        <p:blipFill rotWithShape="1">
          <a:blip r:embed="rId4">
            <a:alphaModFix/>
          </a:blip>
          <a:srcRect b="0" l="15155" r="15259" t="0"/>
          <a:stretch/>
        </p:blipFill>
        <p:spPr>
          <a:xfrm>
            <a:off x="4271025" y="1621325"/>
            <a:ext cx="4433469" cy="303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Lâmina </a:t>
            </a:r>
            <a:r>
              <a:rPr lang="pt-BR"/>
              <a:t>Fêmea</a:t>
            </a:r>
            <a:r>
              <a:rPr lang="pt-BR"/>
              <a:t> AÇO </a:t>
            </a:r>
            <a:r>
              <a:rPr lang="pt-BR"/>
              <a:t>ABNT</a:t>
            </a:r>
            <a:r>
              <a:rPr lang="pt-BR"/>
              <a:t> 1050</a:t>
            </a:r>
            <a:endParaRPr/>
          </a:p>
        </p:txBody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la6.JPG"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8520599" cy="33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title"/>
          </p:nvPr>
        </p:nvSpPr>
        <p:spPr>
          <a:xfrm>
            <a:off x="311700" y="311400"/>
            <a:ext cx="8520600" cy="7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Lamina projeto </a:t>
            </a:r>
            <a:r>
              <a:rPr lang="pt-BR"/>
              <a:t>Precious Plastic</a:t>
            </a:r>
            <a:endParaRPr/>
          </a:p>
        </p:txBody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Shape 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575" y="1535525"/>
            <a:ext cx="6724675" cy="29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Lâminas  AÇO </a:t>
            </a:r>
            <a:r>
              <a:rPr lang="pt-BR"/>
              <a:t>ABNT</a:t>
            </a:r>
            <a:r>
              <a:rPr lang="pt-BR"/>
              <a:t> 1050 Criado no Solidworks </a:t>
            </a:r>
            <a:endParaRPr/>
          </a:p>
        </p:txBody>
      </p:sp>
      <p:pic>
        <p:nvPicPr>
          <p:cNvPr descr="sla1.JPG" id="313" name="Shape 3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450" y="1165850"/>
            <a:ext cx="8102374" cy="374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Separador de lâminas pequeno AÇO ABNT 1050</a:t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la9.JPG" id="320" name="Shape 3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8568624" cy="34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125375" y="1435800"/>
            <a:ext cx="5288400" cy="22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pt-BR" sz="2400"/>
              <a:t>100% R</a:t>
            </a:r>
            <a:r>
              <a:rPr b="1" lang="pt-BR" sz="2400"/>
              <a:t>ECICLÁV</a:t>
            </a:r>
            <a:r>
              <a:rPr b="1" lang="pt-BR" sz="2400"/>
              <a:t>EL</a:t>
            </a:r>
            <a:endParaRPr b="1"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V</a:t>
            </a:r>
            <a:r>
              <a:rPr lang="pt-BR" sz="2400"/>
              <a:t>iscoso (260°C)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Facilmente moldável</a:t>
            </a:r>
            <a:endParaRPr sz="2400"/>
          </a:p>
          <a:p>
            <a:pPr indent="-3810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Perde pouquíssimas propriedades a cada novo ciclo.</a:t>
            </a:r>
            <a:endParaRPr sz="2400"/>
          </a:p>
        </p:txBody>
      </p:sp>
      <p:pic>
        <p:nvPicPr>
          <p:cNvPr id="83" name="Shape 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0525" y="777650"/>
            <a:ext cx="3588199" cy="3588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Eixo sextavado AÇO </a:t>
            </a:r>
            <a:r>
              <a:rPr lang="pt-BR"/>
              <a:t>ABNT </a:t>
            </a:r>
            <a:r>
              <a:rPr lang="pt-BR"/>
              <a:t>1045 </a:t>
            </a:r>
            <a:endParaRPr/>
          </a:p>
        </p:txBody>
      </p:sp>
      <p:pic>
        <p:nvPicPr>
          <p:cNvPr descr="sla4.JPG" id="326" name="Shape 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475" y="1114925"/>
            <a:ext cx="6856200" cy="351057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Shape 327"/>
          <p:cNvSpPr txBox="1"/>
          <p:nvPr/>
        </p:nvSpPr>
        <p:spPr>
          <a:xfrm>
            <a:off x="4198550" y="1557000"/>
            <a:ext cx="150300" cy="10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Polia com chaveta Ferro fundido NBR-FC 150</a:t>
            </a:r>
            <a:endParaRPr/>
          </a:p>
        </p:txBody>
      </p:sp>
      <p:sp>
        <p:nvSpPr>
          <p:cNvPr id="333" name="Shape 333"/>
          <p:cNvSpPr txBox="1"/>
          <p:nvPr>
            <p:ph idx="1" type="body"/>
          </p:nvPr>
        </p:nvSpPr>
        <p:spPr>
          <a:xfrm>
            <a:off x="311825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la15.JPG" id="334" name="Shape 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8520599" cy="356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Polia  Ferro fundido NBR-FC 150</a:t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la16.JPG" id="341" name="Shape 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8520599" cy="356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Polia pequena  Ferro fundido NBR-FC 150</a:t>
            </a:r>
            <a:endParaRPr/>
          </a:p>
        </p:txBody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la14.JPG" id="348" name="Shape 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8520599" cy="356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Peneira AÇO </a:t>
            </a:r>
            <a:r>
              <a:rPr lang="pt-BR"/>
              <a:t>ABNT </a:t>
            </a:r>
            <a:r>
              <a:rPr lang="pt-BR"/>
              <a:t>1020 </a:t>
            </a:r>
            <a:endParaRPr/>
          </a:p>
        </p:txBody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la 5.JPG" id="355" name="Shape 3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8520599" cy="353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Pino segurador AÇO </a:t>
            </a:r>
            <a:r>
              <a:rPr lang="pt-BR"/>
              <a:t>ABNT </a:t>
            </a:r>
            <a:r>
              <a:rPr lang="pt-BR"/>
              <a:t>1045 </a:t>
            </a:r>
            <a:endParaRPr/>
          </a:p>
        </p:txBody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la10.JPG"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1600"/>
            <a:ext cx="8520599" cy="339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FUNCIONAMENTO</a:t>
            </a:r>
            <a:endParaRPr/>
          </a:p>
        </p:txBody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Liga;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Sensor de segurança da porta das polias;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Insere material (PET);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Sensor de presença de material;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Início da trituração;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Sensor de travamento;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Peneira;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Desliga;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Botão de </a:t>
            </a:r>
            <a:r>
              <a:rPr lang="pt-BR"/>
              <a:t>emergência.</a:t>
            </a:r>
            <a:endParaRPr/>
          </a:p>
        </p:txBody>
      </p:sp>
      <p:pic>
        <p:nvPicPr>
          <p:cNvPr descr="completo botoes.JPG" id="369" name="Shape 369"/>
          <p:cNvPicPr preferRelativeResize="0"/>
          <p:nvPr/>
        </p:nvPicPr>
        <p:blipFill rotWithShape="1">
          <a:blip r:embed="rId3">
            <a:alphaModFix/>
          </a:blip>
          <a:srcRect b="0" l="22355" r="19531" t="0"/>
          <a:stretch/>
        </p:blipFill>
        <p:spPr>
          <a:xfrm>
            <a:off x="4990900" y="1272604"/>
            <a:ext cx="3841400" cy="3195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Poluição dos oceanos:</a:t>
            </a:r>
            <a:endParaRPr/>
          </a:p>
          <a:p>
            <a: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pt-BR" sz="1800"/>
              <a:t>90% é plástico</a:t>
            </a:r>
            <a:r>
              <a:rPr lang="pt-BR" sz="1800"/>
              <a:t> </a:t>
            </a:r>
            <a:r>
              <a:rPr lang="pt-BR"/>
              <a:t>(PNUMA, Programa das Nações Unidas para o Meio Ambiente)</a:t>
            </a:r>
            <a:endParaRPr/>
          </a:p>
        </p:txBody>
      </p:sp>
      <p:sp>
        <p:nvSpPr>
          <p:cNvPr id="89" name="Shape 8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Parte Que Não é Reciclada</a:t>
            </a:r>
            <a:endParaRPr/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725" y="2158025"/>
            <a:ext cx="4143650" cy="255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403" y="2158025"/>
            <a:ext cx="3401798" cy="255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Censo ABIPET (2016)</a:t>
            </a:r>
            <a:endParaRPr/>
          </a:p>
        </p:txBody>
      </p:sp>
      <p:sp>
        <p:nvSpPr>
          <p:cNvPr id="97" name="Shape 97"/>
          <p:cNvSpPr txBox="1"/>
          <p:nvPr/>
        </p:nvSpPr>
        <p:spPr>
          <a:xfrm>
            <a:off x="411125" y="1300225"/>
            <a:ext cx="8343000" cy="3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125" y="1300225"/>
            <a:ext cx="5724444" cy="345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050" y="1300225"/>
            <a:ext cx="860525" cy="5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1725825" y="4755025"/>
            <a:ext cx="5724300" cy="21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Associação Brasileira da Indústria do PET</a:t>
            </a:r>
            <a:endParaRPr sz="11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693925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800"/>
              <a:t>Por que não reciclamos mais?</a:t>
            </a:r>
            <a:endParaRPr sz="4800"/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475" y="2111250"/>
            <a:ext cx="2399026" cy="23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245050" y="1411175"/>
            <a:ext cx="4720800" cy="24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Ocupa muito espaço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Transporte</a:t>
            </a:r>
            <a:endParaRPr sz="2400"/>
          </a:p>
          <a:p>
            <a: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pt-BR" sz="2400"/>
              <a:t>Armazenamento</a:t>
            </a:r>
            <a:endParaRPr sz="24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2" name="Shape 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3800" y="897000"/>
            <a:ext cx="4611649" cy="352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/>
          <p:nvPr>
            <p:ph idx="1" type="body"/>
          </p:nvPr>
        </p:nvSpPr>
        <p:spPr>
          <a:xfrm>
            <a:off x="378300" y="644325"/>
            <a:ext cx="8387400" cy="13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●"/>
            </a:pPr>
            <a:r>
              <a:rPr lang="pt-BR" sz="2000"/>
              <a:t>Reutilização limitada por lei:</a:t>
            </a:r>
            <a:endParaRPr sz="2000"/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ld Standard TT"/>
              <a:buChar char="○"/>
            </a:pPr>
            <a:r>
              <a:rPr lang="pt-BR" sz="2000"/>
              <a:t>A Anvisa não permite reúso do PET para novas embalagens ou equipamentos que entrem em contato com alimentos.</a:t>
            </a:r>
            <a:endParaRPr sz="20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45720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/>
          </a:p>
        </p:txBody>
      </p:sp>
      <p:pic>
        <p:nvPicPr>
          <p:cNvPr id="118" name="Shape 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11125"/>
            <a:ext cx="8839198" cy="219640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Shape 119"/>
          <p:cNvSpPr txBox="1"/>
          <p:nvPr/>
        </p:nvSpPr>
        <p:spPr>
          <a:xfrm>
            <a:off x="1864500" y="4473675"/>
            <a:ext cx="54150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Informe Técnico n. 71, de 11 de fevereiro de 2016 (ANVISA)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